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303" r:id="rId2"/>
    <p:sldId id="329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B1B542D-DC79-470F-B140-7AEC2FE1BDC4}">
          <p14:sldIdLst>
            <p14:sldId id="303"/>
            <p14:sldId id="32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D8FE"/>
    <a:srgbClr val="9900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07593-AE40-4B26-8A6A-10618E0FD76B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B946B-6FD4-4CAA-9982-09FF087483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73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0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71" y="-9939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3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950" y="332656"/>
            <a:ext cx="8401050" cy="6746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50838" y="1600200"/>
            <a:ext cx="8437562" cy="4754563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16827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133600" cy="168275"/>
          </a:xfrm>
        </p:spPr>
        <p:txBody>
          <a:bodyPr/>
          <a:lstStyle>
            <a:lvl1pPr>
              <a:defRPr/>
            </a:lvl1pPr>
          </a:lstStyle>
          <a:p>
            <a:fld id="{6A9447EE-3FB2-4114-80C1-5E9384E2935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0101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2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0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8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0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84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527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9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1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271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E1FBD-8E65-4EC1-93ED-0F3CF2B9C134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7C2C-E550-428C-B5E6-EC8817DDC93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467544" y="1196752"/>
            <a:ext cx="8352928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7487816" y="6424595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>
                <a:solidFill>
                  <a:schemeClr val="bg1">
                    <a:lumMod val="75000"/>
                  </a:schemeClr>
                </a:solidFill>
                <a:latin typeface="Impact" panose="020B0806030902050204" pitchFamily="34" charset="0"/>
              </a:rPr>
              <a:t>ПЕНСИОННЫЙ ФОНД РОССИЙСКОЙ ФЕДЕРАЦИИ</a:t>
            </a:r>
            <a:endParaRPr lang="ru-RU" sz="1000" dirty="0">
              <a:solidFill>
                <a:schemeClr val="bg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1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" y="18864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Страховая пенсия на общих основаниях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513458" y="2670023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Мужчины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554816" y="5296574"/>
            <a:ext cx="1563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Женщины</a:t>
            </a:r>
            <a:endParaRPr lang="ru-RU" sz="2400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466660"/>
              </p:ext>
            </p:extLst>
          </p:nvPr>
        </p:nvGraphicFramePr>
        <p:xfrm>
          <a:off x="467544" y="1214730"/>
          <a:ext cx="8499839" cy="2995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6616"/>
                <a:gridCol w="2055912"/>
                <a:gridCol w="2019119"/>
                <a:gridCol w="1728192"/>
              </a:tblGrid>
              <a:tr h="4762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Год достижения возраста</a:t>
                      </a:r>
                      <a:br>
                        <a:rPr lang="ru-RU" sz="1800" b="1" u="none" strike="noStrike" dirty="0">
                          <a:effectLst/>
                        </a:rPr>
                      </a:br>
                      <a:r>
                        <a:rPr lang="ru-RU" sz="1800" b="1" u="none" strike="noStrike" dirty="0">
                          <a:effectLst/>
                        </a:rPr>
                        <a:t>60 лет  (</a:t>
                      </a:r>
                      <a:r>
                        <a:rPr lang="ru-RU" sz="1800" b="1" u="none" strike="noStrike" dirty="0" smtClean="0">
                          <a:effectLst/>
                        </a:rPr>
                        <a:t>мужчины) и</a:t>
                      </a:r>
                      <a:r>
                        <a:rPr lang="ru-RU" sz="1800" b="1" u="none" strike="noStrike" dirty="0">
                          <a:effectLst/>
                        </a:rPr>
                        <a:t/>
                      </a:r>
                      <a:br>
                        <a:rPr lang="ru-RU" sz="1800" b="1" u="none" strike="noStrike" dirty="0">
                          <a:effectLst/>
                        </a:rPr>
                      </a:br>
                      <a:r>
                        <a:rPr lang="ru-RU" sz="1800" b="1" u="none" strike="noStrike" dirty="0">
                          <a:effectLst/>
                        </a:rPr>
                        <a:t>55 лет (женщины)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 рождения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Право на пенсию возникает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в возрасте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</a:rPr>
                        <a:t>в году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302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 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749730"/>
              </p:ext>
            </p:extLst>
          </p:nvPr>
        </p:nvGraphicFramePr>
        <p:xfrm>
          <a:off x="485180" y="4581128"/>
          <a:ext cx="8499839" cy="1842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6616"/>
                <a:gridCol w="2055912"/>
                <a:gridCol w="2019119"/>
                <a:gridCol w="1728192"/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302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6 мес.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лет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0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0832" y="-27384"/>
            <a:ext cx="9174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Предоставление права досрочного выхода на пенсию многодетным матерям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021109"/>
              </p:ext>
            </p:extLst>
          </p:nvPr>
        </p:nvGraphicFramePr>
        <p:xfrm>
          <a:off x="323528" y="1340768"/>
          <a:ext cx="8568952" cy="49986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0517"/>
                <a:gridCol w="2118594"/>
                <a:gridCol w="2227359"/>
                <a:gridCol w="2312482"/>
              </a:tblGrid>
              <a:tr h="472584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ЖЕНЩИНЫ, РОДИВШИЕ И ВОСПИТАВШИЕ ДО 8-ЛЕТНЕГО ВОЗРАСТА 3-Х ДЕТЕЙ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2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повышения возраста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рождения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назначения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55+1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</a:tr>
              <a:tr h="20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55+2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 gridSpan="4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495826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ЕНЩИНЫ, РОДИВШИЕ И ВОСПИТАВШИЕ ДО 8-ЛЕТНЕГО ВОЗРАСТА 4-Х ДЕТЕЙ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повышения возраста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рождения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назначения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55+1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</a:tr>
              <a:tr h="206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  <a:tr h="20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7" marR="7747" marT="774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526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3454</TotalTime>
  <Words>255</Words>
  <Application>Microsoft Office PowerPoint</Application>
  <PresentationFormat>Экран (4:3)</PresentationFormat>
  <Paragraphs>111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Водянов Владимир Анатол.</dc:creator>
  <cp:lastModifiedBy>Мерецкая Елена Вячеславовна</cp:lastModifiedBy>
  <cp:revision>360</cp:revision>
  <cp:lastPrinted>2018-09-10T16:11:33Z</cp:lastPrinted>
  <dcterms:created xsi:type="dcterms:W3CDTF">2018-05-16T10:09:17Z</dcterms:created>
  <dcterms:modified xsi:type="dcterms:W3CDTF">2018-10-08T09:59:20Z</dcterms:modified>
</cp:coreProperties>
</file>