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70C0"/>
    <a:srgbClr val="A74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>
      <p:cViewPr>
        <p:scale>
          <a:sx n="56" d="100"/>
          <a:sy n="56" d="100"/>
        </p:scale>
        <p:origin x="-2010" y="-7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189083" y="9324528"/>
            <a:ext cx="65138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-18284" y="-29746"/>
            <a:ext cx="6903668" cy="9354274"/>
            <a:chOff x="-682327" y="-1830027"/>
            <a:chExt cx="6903668" cy="9354274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-682327" y="-1830027"/>
              <a:ext cx="6903668" cy="9354274"/>
              <a:chOff x="20643" y="-635224"/>
              <a:chExt cx="6903668" cy="9354274"/>
            </a:xfrm>
          </p:grpSpPr>
          <p:sp>
            <p:nvSpPr>
              <p:cNvPr id="86" name="Прямоугольник 85"/>
              <p:cNvSpPr/>
              <p:nvPr/>
            </p:nvSpPr>
            <p:spPr>
              <a:xfrm>
                <a:off x="33619" y="-456798"/>
                <a:ext cx="6858000" cy="91758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033" name="Picture 9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782" y="7133472"/>
                <a:ext cx="6809861" cy="1271188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" name="TextBox 66"/>
              <p:cNvSpPr txBox="1"/>
              <p:nvPr/>
            </p:nvSpPr>
            <p:spPr>
              <a:xfrm>
                <a:off x="1576618" y="6751529"/>
                <a:ext cx="310699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Arial" pitchFamily="34" charset="0"/>
                    <a:cs typeface="Arial" pitchFamily="34" charset="0"/>
                  </a:rPr>
                  <a:t>1405@041.pfr.ru</a:t>
                </a:r>
                <a:endParaRPr lang="ru-RU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56" name="Picture 12" descr="https://corton.pl/res/cache/entryview/res/entry/306487.pn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36" b="42416" l="47455" r="94636">
                            <a14:foregroundMark x1="59000" y1="12716" x2="72091" y2="35786"/>
                            <a14:foregroundMark x1="75000" y1="11717" x2="75000" y2="29519"/>
                            <a14:foregroundMark x1="59364" y1="12534" x2="77000" y2="9355"/>
                            <a14:foregroundMark x1="76364" y1="9537" x2="85182" y2="28247"/>
                            <a14:foregroundMark x1="70000" y1="39237" x2="85182" y2="25795"/>
                            <a14:foregroundMark x1="65000" y1="11081" x2="79909" y2="33697"/>
                            <a14:foregroundMark x1="54182" y1="19709" x2="80000" y2="37602"/>
                            <a14:foregroundMark x1="56636" y1="31971" x2="86818" y2="23524"/>
                            <a14:foregroundMark x1="51545" y1="23070" x2="61636" y2="38238"/>
                            <a14:foregroundMark x1="61091" y1="38874" x2="79545" y2="38692"/>
                            <a14:backgroundMark x1="55909" y1="38056" x2="60636" y2="45686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7542" r="9907" b="57157"/>
              <a:stretch/>
            </p:blipFill>
            <p:spPr bwMode="auto">
              <a:xfrm>
                <a:off x="383605" y="2908298"/>
                <a:ext cx="5752714" cy="10108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Прямоугольник 9"/>
              <p:cNvSpPr/>
              <p:nvPr/>
            </p:nvSpPr>
            <p:spPr>
              <a:xfrm>
                <a:off x="31819" y="-635224"/>
                <a:ext cx="6885948" cy="1107919"/>
              </a:xfrm>
              <a:prstGeom prst="rect">
                <a:avLst/>
              </a:prstGeom>
              <a:solidFill>
                <a:srgbClr val="0070C0">
                  <a:alpha val="94902"/>
                </a:srgbClr>
              </a:solidFill>
              <a:ln w="25400" cap="flat" cmpd="sng" algn="ctr">
                <a:solidFill>
                  <a:srgbClr val="FFFFFF">
                    <a:alpha val="27059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9600" b="1" i="0" u="none" strike="noStrike" kern="0" cap="none" spc="0" normalizeH="0" baseline="0" noProof="0" dirty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32692" y="564902"/>
                <a:ext cx="6885075" cy="0"/>
              </a:xfrm>
              <a:prstGeom prst="line">
                <a:avLst/>
              </a:prstGeom>
              <a:noFill/>
              <a:ln w="152400" cap="flat" cmpd="sng" algn="ctr">
                <a:solidFill>
                  <a:srgbClr val="00518E"/>
                </a:solidFill>
                <a:prstDash val="solid"/>
              </a:ln>
              <a:effectLst/>
            </p:spPr>
          </p:cxnSp>
          <p:sp>
            <p:nvSpPr>
              <p:cNvPr id="5" name="Прямоугольник 4"/>
              <p:cNvSpPr/>
              <p:nvPr/>
            </p:nvSpPr>
            <p:spPr>
              <a:xfrm>
                <a:off x="27276" y="134141"/>
                <a:ext cx="141277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</a:rPr>
                  <a:t>Отделение ПФР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</a:rPr>
                  <a:t> по Белгородской области</a:t>
                </a:r>
                <a:endParaRPr kumimoji="0" lang="ru-RU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1418447" y="-397970"/>
                <a:ext cx="5505864" cy="7817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1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800" b="1" kern="0" dirty="0" smtClean="0">
                    <a:solidFill>
                      <a:sysClr val="window" lastClr="FFFFFF"/>
                    </a:solidFill>
                  </a:rPr>
                  <a:t>ГОСУДАРСТВЕННЫЕ УСЛУГИ ПФР БЕЗ ВИЗИТА В УПРАВЛЕНИЕ ПФР</a:t>
                </a:r>
                <a:endParaRPr kumimoji="0" 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1418447" y="-481150"/>
                <a:ext cx="0" cy="88801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/>
            </p:spPr>
          </p:cxnSp>
          <p:pic>
            <p:nvPicPr>
              <p:cNvPr id="9" name="Picture 27" descr="https://psv4.userapi.com/c810439/u87332576/docs/6c950ca4a828/logo.jpg?extra=XBP0lRR747XOrmmYYXE1VZAYrzUtRHHzqiU8GvSTK7Nho8ripq7flOaB0zug-XGfCZF_nVfNIOe_xQLfLOL0ny4EJdI4OY0-ehc_QlaGfNzaLeMrCuemxQ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737" y="-609126"/>
                <a:ext cx="841853" cy="8418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27514" y="8508776"/>
                <a:ext cx="6885075" cy="0"/>
              </a:xfrm>
              <a:prstGeom prst="line">
                <a:avLst/>
              </a:prstGeom>
              <a:noFill/>
              <a:ln w="152400" cap="flat" cmpd="sng" algn="ctr">
                <a:solidFill>
                  <a:srgbClr val="00518E"/>
                </a:solidFill>
                <a:prstDash val="solid"/>
              </a:ln>
              <a:effectLst/>
            </p:spPr>
          </p:cxnSp>
          <p:sp>
            <p:nvSpPr>
              <p:cNvPr id="33" name="Прямоугольник 32"/>
              <p:cNvSpPr/>
              <p:nvPr/>
            </p:nvSpPr>
            <p:spPr>
              <a:xfrm>
                <a:off x="174062" y="1474345"/>
                <a:ext cx="6613154" cy="1358316"/>
              </a:xfrm>
              <a:prstGeom prst="rect">
                <a:avLst/>
              </a:prstGeom>
              <a:gradFill>
                <a:gsLst>
                  <a:gs pos="0">
                    <a:srgbClr val="5E9EFF"/>
                  </a:gs>
                  <a:gs pos="58000">
                    <a:schemeClr val="tx2">
                      <a:lumMod val="60000"/>
                      <a:lumOff val="40000"/>
                    </a:schemeClr>
                  </a:gs>
                  <a:gs pos="0">
                    <a:srgbClr val="002060"/>
                  </a:gs>
                  <a:gs pos="100000">
                    <a:srgbClr val="0070C0"/>
                  </a:gs>
                </a:gsLst>
                <a:lin ang="5400000" scaled="0"/>
              </a:gradFill>
              <a:ln w="19050" cap="flat" cmpd="sng" algn="ctr">
                <a:noFill/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122" name="Прямоугольник 121"/>
              <p:cNvSpPr/>
              <p:nvPr/>
            </p:nvSpPr>
            <p:spPr>
              <a:xfrm>
                <a:off x="4115571" y="2213505"/>
                <a:ext cx="2464835" cy="4862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80000"/>
                  </a:lnSpc>
                </a:pPr>
                <a:r>
                  <a:rPr lang="ru-RU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пн-чт</a:t>
                </a:r>
                <a:r>
                  <a:rPr lang="ru-RU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: 8-30 до 17-30 </a:t>
                </a:r>
              </a:p>
              <a:p>
                <a:pPr algn="just">
                  <a:lnSpc>
                    <a:spcPct val="80000"/>
                  </a:lnSpc>
                </a:pPr>
                <a:r>
                  <a:rPr lang="ru-RU" sz="1600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пт</a:t>
                </a:r>
                <a:r>
                  <a:rPr lang="ru-RU" sz="1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:      8-30 </a:t>
                </a:r>
                <a:r>
                  <a:rPr lang="ru-RU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до 16-15 </a:t>
                </a:r>
              </a:p>
            </p:txBody>
          </p:sp>
          <p:cxnSp>
            <p:nvCxnSpPr>
              <p:cNvPr id="123" name="Прямая соединительная линия 122"/>
              <p:cNvCxnSpPr/>
              <p:nvPr/>
            </p:nvCxnSpPr>
            <p:spPr>
              <a:xfrm>
                <a:off x="4016938" y="2273130"/>
                <a:ext cx="0" cy="42666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Прямоугольник 37"/>
              <p:cNvSpPr/>
              <p:nvPr/>
            </p:nvSpPr>
            <p:spPr>
              <a:xfrm>
                <a:off x="1909663" y="1539441"/>
                <a:ext cx="455438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40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8  (4722) 30-69-67</a:t>
                </a:r>
                <a:endParaRPr lang="ru-RU" sz="4000" dirty="0">
                  <a:solidFill>
                    <a:schemeClr val="bg1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1807159" y="2287371"/>
                <a:ext cx="252586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режим работы </a:t>
                </a:r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20643" y="767770"/>
                <a:ext cx="68580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2000" b="1" dirty="0" smtClean="0">
                    <a:solidFill>
                      <a:srgbClr val="1F497D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ТЕЛЕФОН ГОРЯЧЕЙ ЛИНИИ ОТДЕЛЕНИЯ ПФР </a:t>
                </a:r>
              </a:p>
              <a:p>
                <a:pPr lvl="0" algn="ctr"/>
                <a:r>
                  <a:rPr lang="ru-RU" sz="2000" b="1" dirty="0" smtClean="0">
                    <a:solidFill>
                      <a:srgbClr val="1F497D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ПО БЕЛГОРОДСКОЙ ОБЛАСТИ</a:t>
                </a:r>
                <a:endParaRPr lang="ru-RU" sz="2000" b="1" dirty="0">
                  <a:solidFill>
                    <a:srgbClr val="1F497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52" name="Picture 12" descr="https://corton.pl/res/cache/entryview/res/entry/306487.png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636" b="42416" l="47455" r="94636">
                            <a14:foregroundMark x1="59000" y1="12716" x2="72091" y2="35786"/>
                            <a14:foregroundMark x1="75000" y1="11717" x2="75000" y2="29519"/>
                            <a14:foregroundMark x1="59364" y1="12534" x2="77000" y2="9355"/>
                            <a14:foregroundMark x1="76364" y1="9537" x2="85182" y2="28247"/>
                            <a14:foregroundMark x1="70000" y1="39237" x2="85182" y2="25795"/>
                            <a14:foregroundMark x1="65000" y1="11081" x2="79909" y2="33697"/>
                            <a14:foregroundMark x1="54182" y1="19709" x2="80000" y2="37602"/>
                            <a14:foregroundMark x1="56636" y1="31971" x2="86818" y2="23524"/>
                            <a14:foregroundMark x1="51545" y1="23070" x2="61636" y2="38238"/>
                            <a14:foregroundMark x1="61091" y1="38874" x2="79545" y2="38692"/>
                            <a14:backgroundMark x1="55909" y1="38056" x2="60636" y2="45686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7542" b="57157"/>
              <a:stretch/>
            </p:blipFill>
            <p:spPr bwMode="auto">
              <a:xfrm>
                <a:off x="218038" y="3095956"/>
                <a:ext cx="1353606" cy="11067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1338156" y="3194897"/>
                <a:ext cx="3956673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300" b="1" dirty="0" smtClean="0">
                    <a:latin typeface="Arial" pitchFamily="34" charset="0"/>
                    <a:cs typeface="Arial" pitchFamily="34" charset="0"/>
                  </a:rPr>
                  <a:t>ИНТЕРНЕТ-СЕРВИСЫ</a:t>
                </a:r>
                <a:r>
                  <a:rPr lang="en-US" sz="13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300" b="1" dirty="0" smtClean="0">
                    <a:latin typeface="Arial" pitchFamily="34" charset="0"/>
                    <a:cs typeface="Arial" pitchFamily="34" charset="0"/>
                  </a:rPr>
                  <a:t>ПФР:</a:t>
                </a:r>
                <a:endParaRPr lang="ru-RU" sz="13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40" name="Picture 12" descr="https://corton.pl/res/cache/entryview/res/entry/306487.pn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36" b="42416" l="47455" r="94636">
                            <a14:foregroundMark x1="59000" y1="12716" x2="72091" y2="35786"/>
                            <a14:foregroundMark x1="75000" y1="11717" x2="75000" y2="29519"/>
                            <a14:foregroundMark x1="59364" y1="12534" x2="77000" y2="9355"/>
                            <a14:foregroundMark x1="76364" y1="9537" x2="85182" y2="28247"/>
                            <a14:foregroundMark x1="70000" y1="39237" x2="85182" y2="25795"/>
                            <a14:foregroundMark x1="65000" y1="11081" x2="79909" y2="33697"/>
                            <a14:foregroundMark x1="54182" y1="19709" x2="80000" y2="37602"/>
                            <a14:foregroundMark x1="56636" y1="31971" x2="86818" y2="23524"/>
                            <a14:foregroundMark x1="51545" y1="23070" x2="61636" y2="38238"/>
                            <a14:foregroundMark x1="61091" y1="38874" x2="79545" y2="38692"/>
                            <a14:backgroundMark x1="55909" y1="38056" x2="60636" y2="45686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7542" r="10003" b="58437"/>
              <a:stretch/>
            </p:blipFill>
            <p:spPr bwMode="auto">
              <a:xfrm>
                <a:off x="1690168" y="4362073"/>
                <a:ext cx="5117030" cy="10020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" name="Picture 12" descr="https://corton.pl/res/cache/entryview/res/entry/306487.png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636" b="42416" l="47455" r="94636">
                            <a14:foregroundMark x1="59000" y1="12716" x2="72091" y2="35786"/>
                            <a14:foregroundMark x1="75000" y1="11717" x2="75000" y2="29519"/>
                            <a14:foregroundMark x1="59364" y1="12534" x2="77000" y2="9355"/>
                            <a14:foregroundMark x1="76364" y1="9537" x2="85182" y2="28247"/>
                            <a14:foregroundMark x1="70000" y1="39237" x2="85182" y2="25795"/>
                            <a14:foregroundMark x1="65000" y1="11081" x2="79909" y2="33697"/>
                            <a14:foregroundMark x1="54182" y1="19709" x2="80000" y2="37602"/>
                            <a14:foregroundMark x1="56636" y1="31971" x2="86818" y2="23524"/>
                            <a14:foregroundMark x1="51545" y1="23070" x2="61636" y2="38238"/>
                            <a14:foregroundMark x1="61091" y1="38874" x2="79545" y2="38692"/>
                            <a14:backgroundMark x1="55909" y1="38056" x2="60636" y2="45686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7542" b="57157"/>
              <a:stretch/>
            </p:blipFill>
            <p:spPr bwMode="auto">
              <a:xfrm>
                <a:off x="1648578" y="4349042"/>
                <a:ext cx="1353606" cy="11067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" name="TextBox 41"/>
              <p:cNvSpPr txBox="1"/>
              <p:nvPr/>
            </p:nvSpPr>
            <p:spPr>
              <a:xfrm>
                <a:off x="2673560" y="4676390"/>
                <a:ext cx="35801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Arial" pitchFamily="34" charset="0"/>
                    <a:cs typeface="Arial" pitchFamily="34" charset="0"/>
                  </a:rPr>
                  <a:t>ПИСЬМЕННОЕ ОБРАЩЕНИЕ ЧЕРЕЗ ПОЧТОВУЮ СЛУЖБУ</a:t>
                </a:r>
                <a:endParaRPr lang="ru-RU" sz="12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028" name="Picture 4" descr="http://pylab.ru/wp-content/uploads/2016/10/cropped-mouse-e1476745901723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865" y="3413725"/>
                <a:ext cx="1001208" cy="10012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1" name="TextBox 60"/>
              <p:cNvSpPr txBox="1"/>
              <p:nvPr/>
            </p:nvSpPr>
            <p:spPr>
              <a:xfrm>
                <a:off x="1326639" y="3487285"/>
                <a:ext cx="358016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itchFamily="2" charset="2"/>
                  <a:buChar char="ü"/>
                </a:pPr>
                <a:r>
                  <a:rPr lang="ru-RU" sz="1200" b="1" dirty="0">
                    <a:latin typeface="Arial" pitchFamily="34" charset="0"/>
                    <a:cs typeface="Arial" pitchFamily="34" charset="0"/>
                  </a:rPr>
                  <a:t>Личный кабинет </a:t>
                </a:r>
                <a:r>
                  <a:rPr lang="ru-RU" sz="1200" b="1" dirty="0" smtClean="0">
                    <a:latin typeface="Arial" pitchFamily="34" charset="0"/>
                    <a:cs typeface="Arial" pitchFamily="34" charset="0"/>
                  </a:rPr>
                  <a:t>гражданина;</a:t>
                </a:r>
              </a:p>
              <a:p>
                <a:pPr marL="171450" indent="-171450">
                  <a:buFont typeface="Wingdings" pitchFamily="2" charset="2"/>
                  <a:buChar char="ü"/>
                </a:pPr>
                <a:r>
                  <a:rPr lang="ru-RU" sz="1200" b="1" dirty="0" err="1">
                    <a:latin typeface="Arial" pitchFamily="34" charset="0"/>
                    <a:cs typeface="Arial" pitchFamily="34" charset="0"/>
                  </a:rPr>
                  <a:t>Online</a:t>
                </a:r>
                <a:r>
                  <a:rPr lang="ru-RU" sz="1200" b="1" dirty="0">
                    <a:latin typeface="Arial" pitchFamily="34" charset="0"/>
                    <a:cs typeface="Arial" pitchFamily="34" charset="0"/>
                  </a:rPr>
                  <a:t>-приемная ОПФР на</a:t>
                </a:r>
              </a:p>
              <a:p>
                <a:r>
                  <a:rPr lang="ru-RU" sz="1200" b="1" dirty="0" smtClean="0">
                    <a:latin typeface="Arial" pitchFamily="34" charset="0"/>
                    <a:cs typeface="Arial" pitchFamily="34" charset="0"/>
                  </a:rPr>
                  <a:t>    официальном </a:t>
                </a:r>
                <a:r>
                  <a:rPr lang="ru-RU" sz="1200" b="1" dirty="0">
                    <a:latin typeface="Arial" pitchFamily="34" charset="0"/>
                    <a:cs typeface="Arial" pitchFamily="34" charset="0"/>
                  </a:rPr>
                  <a:t>сайте </a:t>
                </a:r>
                <a:r>
                  <a:rPr lang="ru-RU" sz="1200" b="1" dirty="0" smtClean="0">
                    <a:latin typeface="Arial" pitchFamily="34" charset="0"/>
                    <a:cs typeface="Arial" pitchFamily="34" charset="0"/>
                  </a:rPr>
                  <a:t>pfrf.ru;</a:t>
                </a:r>
              </a:p>
              <a:p>
                <a:pPr marL="171450" indent="-171450">
                  <a:buFont typeface="Wingdings" pitchFamily="2" charset="2"/>
                  <a:buChar char="ü"/>
                </a:pPr>
                <a:r>
                  <a:rPr lang="ru-RU" sz="1200" b="1" dirty="0" smtClean="0">
                    <a:latin typeface="Arial" pitchFamily="34" charset="0"/>
                    <a:cs typeface="Arial" pitchFamily="34" charset="0"/>
                  </a:rPr>
                  <a:t>Мобильное приложение ПФР</a:t>
                </a:r>
                <a:endParaRPr lang="ru-RU" sz="12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" name="Picture 8" descr="http://www.clipartbest.com/cliparts/niE/y98/niEy98MdT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45538" y="1427875"/>
                <a:ext cx="1479573" cy="14795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" name="Picture 12" descr="https://corton.pl/res/cache/entryview/res/entry/306487.pn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36" b="42416" l="47455" r="94636">
                            <a14:foregroundMark x1="59000" y1="12716" x2="72091" y2="35786"/>
                            <a14:foregroundMark x1="75000" y1="11717" x2="75000" y2="29519"/>
                            <a14:foregroundMark x1="59364" y1="12534" x2="77000" y2="9355"/>
                            <a14:foregroundMark x1="76364" y1="9537" x2="85182" y2="28247"/>
                            <a14:foregroundMark x1="70000" y1="39237" x2="85182" y2="25795"/>
                            <a14:foregroundMark x1="65000" y1="11081" x2="79909" y2="33697"/>
                            <a14:foregroundMark x1="54182" y1="19709" x2="80000" y2="37602"/>
                            <a14:foregroundMark x1="56636" y1="31971" x2="86818" y2="23524"/>
                            <a14:foregroundMark x1="51545" y1="23070" x2="61636" y2="38238"/>
                            <a14:foregroundMark x1="61091" y1="38874" x2="79545" y2="38692"/>
                            <a14:backgroundMark x1="55909" y1="38056" x2="60636" y2="45686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7542" r="10003" b="58437"/>
              <a:stretch/>
            </p:blipFill>
            <p:spPr bwMode="auto">
              <a:xfrm>
                <a:off x="502129" y="5759383"/>
                <a:ext cx="5361965" cy="10409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12" descr="https://corton.pl/res/cache/entryview/res/entry/306487.png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636" b="42416" l="47455" r="94636">
                            <a14:foregroundMark x1="59000" y1="12716" x2="72091" y2="35786"/>
                            <a14:foregroundMark x1="75000" y1="11717" x2="75000" y2="29519"/>
                            <a14:foregroundMark x1="59364" y1="12534" x2="77000" y2="9355"/>
                            <a14:foregroundMark x1="76364" y1="9537" x2="85182" y2="28247"/>
                            <a14:foregroundMark x1="70000" y1="39237" x2="85182" y2="25795"/>
                            <a14:foregroundMark x1="65000" y1="11081" x2="79909" y2="33697"/>
                            <a14:foregroundMark x1="54182" y1="19709" x2="80000" y2="37602"/>
                            <a14:foregroundMark x1="56636" y1="31971" x2="86818" y2="23524"/>
                            <a14:foregroundMark x1="51545" y1="23070" x2="61636" y2="38238"/>
                            <a14:foregroundMark x1="61091" y1="38874" x2="79545" y2="38692"/>
                            <a14:backgroundMark x1="55909" y1="38056" x2="60636" y2="45686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7542" b="57157"/>
              <a:stretch/>
            </p:blipFill>
            <p:spPr bwMode="auto">
              <a:xfrm>
                <a:off x="383605" y="5767153"/>
                <a:ext cx="1353606" cy="11067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9" name="TextBox 58"/>
              <p:cNvSpPr txBox="1"/>
              <p:nvPr/>
            </p:nvSpPr>
            <p:spPr>
              <a:xfrm>
                <a:off x="1499445" y="5969314"/>
                <a:ext cx="358016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Arial" pitchFamily="34" charset="0"/>
                    <a:cs typeface="Arial" pitchFamily="34" charset="0"/>
                  </a:rPr>
                  <a:t>ЭЛЕКТРОННЫЙ АДРЕС</a:t>
                </a:r>
              </a:p>
              <a:p>
                <a:pPr algn="ctr"/>
                <a:r>
                  <a:rPr lang="ru-RU" sz="1200" b="1" dirty="0" smtClean="0">
                    <a:latin typeface="Arial" pitchFamily="34" charset="0"/>
                    <a:cs typeface="Arial" pitchFamily="34" charset="0"/>
                  </a:rPr>
                  <a:t> УПРАВЛЕНИЯ ПФР </a:t>
                </a:r>
                <a:r>
                  <a:rPr lang="ru-RU" sz="1200" b="1" dirty="0">
                    <a:latin typeface="Arial" pitchFamily="34" charset="0"/>
                    <a:cs typeface="Arial" pitchFamily="34" charset="0"/>
                  </a:rPr>
                  <a:t>В Г.ВАЛУЙКИ И В ВАЛУЙСКОМ </a:t>
                </a:r>
                <a:r>
                  <a:rPr lang="ru-RU" sz="1200" b="1" dirty="0" smtClean="0">
                    <a:latin typeface="Arial" pitchFamily="34" charset="0"/>
                    <a:cs typeface="Arial" pitchFamily="34" charset="0"/>
                  </a:rPr>
                  <a:t>РАЙОНЕДЛЯ ПИСЬМЕННЫХ ОБРАЩЕНИЙ ГРАЖДАН</a:t>
                </a:r>
                <a:endParaRPr lang="ru-RU" sz="12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040" name="Picture 16" descr="https://aliftext.ru/wp-content/uploads/2017/12/int.jpg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3899" b="89908" l="10000" r="90000">
                            <a14:foregroundMark x1="49300" y1="7913" x2="72800" y2="33486"/>
                            <a14:foregroundMark x1="48200" y1="11009" x2="30700" y2="29128"/>
                            <a14:foregroundMark x1="31800" y1="18922" x2="32100" y2="26606"/>
                            <a14:foregroundMark x1="30600" y1="17087" x2="39300" y2="17890"/>
                            <a14:foregroundMark x1="30300" y1="15940" x2="39000" y2="16743"/>
                            <a14:foregroundMark x1="30100" y1="16743" x2="30100" y2="16743"/>
                            <a14:foregroundMark x1="29300" y1="16284" x2="30000" y2="20069"/>
                            <a14:foregroundMark x1="24500" y1="35321" x2="25000" y2="50000"/>
                            <a14:backgroundMark x1="78300" y1="52294" x2="78800" y2="5802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52" y="5711776"/>
                <a:ext cx="1508439" cy="13153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Прямоугольник 11"/>
              <p:cNvSpPr/>
              <p:nvPr/>
            </p:nvSpPr>
            <p:spPr>
              <a:xfrm>
                <a:off x="1803248" y="7139151"/>
                <a:ext cx="5065026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b="1" dirty="0" smtClean="0"/>
                  <a:t>При отсутствии возможности обратиться в  ПФР лично по состоянию здоровья, можно также оставить заявку по телефону горячей линии на визит специалиста ПФР к вам домой или обратиться в  передвижную клиентскую службу ПФР</a:t>
                </a:r>
                <a:endParaRPr lang="ru-RU" sz="1600" b="1" dirty="0"/>
              </a:p>
            </p:txBody>
          </p:sp>
          <p:pic>
            <p:nvPicPr>
              <p:cNvPr id="1035" name="Picture 11" descr="http://cdn.onlinewebfonts.com/svg/img_413884.png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4332" y="7333916"/>
                <a:ext cx="1579981" cy="8697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4" name="Picture 1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111" y="3220130"/>
              <a:ext cx="1427163" cy="1268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560923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3299</TotalTime>
  <Words>110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Дворникова Марина Игоревна</dc:creator>
  <cp:lastModifiedBy>Мерецкая Елена Вячеславовна</cp:lastModifiedBy>
  <cp:revision>65</cp:revision>
  <dcterms:created xsi:type="dcterms:W3CDTF">2017-04-12T08:10:28Z</dcterms:created>
  <dcterms:modified xsi:type="dcterms:W3CDTF">2019-01-10T09:35:28Z</dcterms:modified>
</cp:coreProperties>
</file>